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500570"/>
            <a:ext cx="8305800" cy="15001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Викторина « Что мы знаем о 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И.О. Сусанине?»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00042"/>
            <a:ext cx="8305800" cy="500066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02.04.2013 г. – 400 лет со дня подвига  Ивана Осиповича Сусанина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357430"/>
            <a:ext cx="3143249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050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Ответ: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sz="3600" dirty="0" smtClean="0">
                <a:solidFill>
                  <a:srgbClr val="FF0000"/>
                </a:solidFill>
              </a:rPr>
              <a:t>612 </a:t>
            </a:r>
            <a:r>
              <a:rPr lang="ru-RU" sz="3600" dirty="0" smtClean="0">
                <a:solidFill>
                  <a:srgbClr val="FF0000"/>
                </a:solidFill>
              </a:rPr>
              <a:t>или 1613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Место смерти:	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близ села </a:t>
            </a:r>
            <a:r>
              <a:rPr lang="ru-RU" sz="3600" dirty="0" err="1" smtClean="0">
                <a:solidFill>
                  <a:srgbClr val="FF0000"/>
                </a:solidFill>
              </a:rPr>
              <a:t>Домнино</a:t>
            </a:r>
            <a:r>
              <a:rPr lang="ru-RU" sz="3600" dirty="0" smtClean="0">
                <a:solidFill>
                  <a:srgbClr val="FF0000"/>
                </a:solidFill>
              </a:rPr>
              <a:t> (ныне </a:t>
            </a:r>
            <a:r>
              <a:rPr lang="ru-RU" sz="3600" dirty="0" err="1" smtClean="0">
                <a:solidFill>
                  <a:srgbClr val="FF0000"/>
                </a:solidFill>
              </a:rPr>
              <a:t>Сусанинский</a:t>
            </a:r>
            <a:r>
              <a:rPr lang="ru-RU" sz="3600" dirty="0" smtClean="0">
                <a:solidFill>
                  <a:srgbClr val="FF0000"/>
                </a:solidFill>
              </a:rPr>
              <a:t> район Костромской области)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12281"/>
            <a:ext cx="4143391" cy="3187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479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Вопрос №5.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 каком году и кем был подписан указ о даровании Центральной площади Костромы имени </a:t>
            </a:r>
            <a:r>
              <a:rPr lang="ru-RU" dirty="0" err="1" smtClean="0">
                <a:solidFill>
                  <a:srgbClr val="FF0000"/>
                </a:solidFill>
              </a:rPr>
              <a:t>Сусанинская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6950" y="3214688"/>
            <a:ext cx="4876818" cy="3214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Ответ: </a:t>
            </a:r>
            <a:r>
              <a:rPr lang="ru-RU" dirty="0" smtClean="0">
                <a:solidFill>
                  <a:srgbClr val="FF0000"/>
                </a:solidFill>
              </a:rPr>
              <a:t>В 1835 году указом Николая I центральная площадь Костромы была переименована из Екатеринославской в </a:t>
            </a:r>
            <a:r>
              <a:rPr lang="ru-RU" dirty="0" err="1" smtClean="0">
                <a:solidFill>
                  <a:srgbClr val="FF0000"/>
                </a:solidFill>
              </a:rPr>
              <a:t>Сусанинскую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928934"/>
            <a:ext cx="4976832" cy="3283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5622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Вопрос№6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 каком году в Костроме был установлен памятник Сусанину, созданный скульптором Н.А. </a:t>
            </a:r>
            <a:r>
              <a:rPr lang="ru-RU" dirty="0" err="1" smtClean="0">
                <a:solidFill>
                  <a:srgbClr val="FF0000"/>
                </a:solidFill>
              </a:rPr>
              <a:t>Лавинским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14620"/>
            <a:ext cx="2500330" cy="371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261357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Ответ: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 smtClean="0">
                <a:solidFill>
                  <a:srgbClr val="FF0000"/>
                </a:solidFill>
              </a:rPr>
              <a:t>1967 в Костроме возле </a:t>
            </a:r>
            <a:r>
              <a:rPr lang="ru-RU" dirty="0" smtClean="0">
                <a:solidFill>
                  <a:srgbClr val="FF0000"/>
                </a:solidFill>
              </a:rPr>
              <a:t>Молочной горы, над съездом к </a:t>
            </a:r>
            <a:r>
              <a:rPr lang="ru-RU" dirty="0" smtClean="0">
                <a:solidFill>
                  <a:srgbClr val="FF0000"/>
                </a:solidFill>
              </a:rPr>
              <a:t>Волге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68769" y="2286000"/>
            <a:ext cx="3606461" cy="4071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разное время имя Ивана Сусанина носили российские и советские суда: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ледокольный пароход-паром (также «</a:t>
            </a:r>
            <a:r>
              <a:rPr lang="ru-RU" dirty="0" err="1" smtClean="0">
                <a:solidFill>
                  <a:srgbClr val="FF0000"/>
                </a:solidFill>
              </a:rPr>
              <a:t>Минто</a:t>
            </a:r>
            <a:r>
              <a:rPr lang="ru-RU" dirty="0" smtClean="0">
                <a:solidFill>
                  <a:srgbClr val="FF0000"/>
                </a:solidFill>
              </a:rPr>
              <a:t>» (</a:t>
            </a:r>
            <a:r>
              <a:rPr lang="ru-RU" dirty="0" err="1" smtClean="0">
                <a:solidFill>
                  <a:srgbClr val="FF0000"/>
                </a:solidFill>
              </a:rPr>
              <a:t>Minto</a:t>
            </a:r>
            <a:r>
              <a:rPr lang="ru-RU" dirty="0" smtClean="0">
                <a:solidFill>
                  <a:srgbClr val="FF0000"/>
                </a:solidFill>
              </a:rPr>
              <a:t>), «Лейтенант </a:t>
            </a:r>
            <a:r>
              <a:rPr lang="ru-RU" dirty="0" err="1" smtClean="0">
                <a:solidFill>
                  <a:srgbClr val="FF0000"/>
                </a:solidFill>
              </a:rPr>
              <a:t>Дрейер</a:t>
            </a:r>
            <a:r>
              <a:rPr lang="ru-RU" dirty="0" smtClean="0">
                <a:solidFill>
                  <a:srgbClr val="FF0000"/>
                </a:solidFill>
              </a:rPr>
              <a:t>»)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морской учебно-пассажирский пароход (бывший </a:t>
            </a:r>
            <a:r>
              <a:rPr lang="ru-RU" dirty="0" err="1" smtClean="0">
                <a:solidFill>
                  <a:srgbClr val="FF0000"/>
                </a:solidFill>
              </a:rPr>
              <a:t>Ruegen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пассажирский речной </a:t>
            </a:r>
            <a:r>
              <a:rPr lang="ru-RU" dirty="0" smtClean="0">
                <a:solidFill>
                  <a:srgbClr val="FF0000"/>
                </a:solidFill>
              </a:rPr>
              <a:t>теплоход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балкер (тип «Дмитрий Донской») (1981),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ледокольный пограничный сторожевой корабль проекта 97П (</a:t>
            </a:r>
            <a:r>
              <a:rPr lang="ru-RU" dirty="0" smtClean="0">
                <a:solidFill>
                  <a:srgbClr val="FF0000"/>
                </a:solidFill>
              </a:rPr>
              <a:t>1973)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Образ Ивана Сусанина использовался в символике молодежного образовательного форума «Патриот», проводившегося в 2009—2012 годах в Костромской </a:t>
            </a:r>
            <a:r>
              <a:rPr lang="ru-RU" dirty="0" smtClean="0">
                <a:solidFill>
                  <a:srgbClr val="FF0000"/>
                </a:solidFill>
              </a:rPr>
              <a:t>области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Итоги викторины: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Образ Сусанина…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3998629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4214818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Кострома. Барельеф на постаменте памятник царю Михаилу Фёдоровичу и крестьянину Ивану Сусанину. Фото В.Н. Кларка. 1908 г.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357298"/>
            <a:ext cx="257175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143504" y="4286256"/>
            <a:ext cx="3214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Монета Банка России — Серия: «Искусство», 225-летие Большого театра, Иван Сусанин, 3 рубля, реверс.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По сообщениям прессы, в 2003 году в некрополе села </a:t>
            </a:r>
            <a:r>
              <a:rPr lang="ru-RU" sz="2000" dirty="0" err="1" smtClean="0">
                <a:solidFill>
                  <a:srgbClr val="FF0000"/>
                </a:solidFill>
              </a:rPr>
              <a:t>Исупово</a:t>
            </a:r>
            <a:r>
              <a:rPr lang="ru-RU" sz="2000" dirty="0" smtClean="0">
                <a:solidFill>
                  <a:srgbClr val="FF0000"/>
                </a:solidFill>
              </a:rPr>
              <a:t> были обнаружены останки, предположительно принадлежащие Ивану </a:t>
            </a:r>
            <a:r>
              <a:rPr lang="ru-RU" sz="2000" dirty="0" smtClean="0">
                <a:solidFill>
                  <a:srgbClr val="FF0000"/>
                </a:solidFill>
              </a:rPr>
              <a:t>Сусанину. </a:t>
            </a:r>
            <a:r>
              <a:rPr lang="ru-RU" sz="2000" dirty="0" smtClean="0">
                <a:solidFill>
                  <a:srgbClr val="FF0000"/>
                </a:solidFill>
              </a:rPr>
              <a:t>Однако профессиональные историки оспаривают подлинность </a:t>
            </a:r>
            <a:r>
              <a:rPr lang="ru-RU" sz="2000" dirty="0" smtClean="0">
                <a:solidFill>
                  <a:srgbClr val="FF0000"/>
                </a:solidFill>
              </a:rPr>
              <a:t>находки.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С подвигом Ивана Сусанина сравнивался поступок ремесленника Осипа Комиссарова, спасшего в 1866 году от покушения императора Александра II. Родное село Комиссарова, </a:t>
            </a:r>
            <a:r>
              <a:rPr lang="ru-RU" sz="2000" dirty="0" err="1" smtClean="0">
                <a:solidFill>
                  <a:srgbClr val="FF0000"/>
                </a:solidFill>
              </a:rPr>
              <a:t>Молвитино</a:t>
            </a:r>
            <a:r>
              <a:rPr lang="ru-RU" sz="2000" dirty="0" smtClean="0">
                <a:solidFill>
                  <a:srgbClr val="FF0000"/>
                </a:solidFill>
              </a:rPr>
              <a:t> (ныне пос. Сусанино), находится всего в 12 верстах от села </a:t>
            </a:r>
            <a:r>
              <a:rPr lang="ru-RU" sz="2000" dirty="0" err="1" smtClean="0">
                <a:solidFill>
                  <a:srgbClr val="FF0000"/>
                </a:solidFill>
              </a:rPr>
              <a:t>Домнино</a:t>
            </a:r>
            <a:r>
              <a:rPr lang="ru-RU" sz="2000" dirty="0" smtClean="0">
                <a:solidFill>
                  <a:srgbClr val="FF0000"/>
                </a:solidFill>
              </a:rPr>
              <a:t> — родины </a:t>
            </a:r>
            <a:r>
              <a:rPr lang="ru-RU" sz="2000" dirty="0" smtClean="0">
                <a:solidFill>
                  <a:srgbClr val="FF0000"/>
                </a:solidFill>
              </a:rPr>
              <a:t>Сусанина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 музее подвига И.Сусанина находится экспозиция «Они повторили подвиг Сусанина</a:t>
            </a:r>
            <a:r>
              <a:rPr lang="ru-RU" sz="2000" dirty="0" smtClean="0">
                <a:solidFill>
                  <a:srgbClr val="FF0000"/>
                </a:solidFill>
              </a:rPr>
              <a:t>»,рассказывающая </a:t>
            </a:r>
            <a:r>
              <a:rPr lang="ru-RU" sz="2000" dirty="0" smtClean="0">
                <a:solidFill>
                  <a:srgbClr val="FF0000"/>
                </a:solidFill>
              </a:rPr>
              <a:t>о 58 «последователях» И.Сусанина. В советское время вышла книга, описывающая их подвиги. Самый знаменитый из них Матвей Кузьмин, за свой подвиг был удостоен звания Герой Советского Союза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Улица </a:t>
            </a:r>
            <a:r>
              <a:rPr lang="ru-RU" sz="2000" dirty="0" smtClean="0">
                <a:solidFill>
                  <a:srgbClr val="FF0000"/>
                </a:solidFill>
              </a:rPr>
              <a:t>Сталина в Костроме (</a:t>
            </a:r>
            <a:r>
              <a:rPr lang="ru-RU" sz="2000" dirty="0" err="1" smtClean="0">
                <a:solidFill>
                  <a:srgbClr val="FF0000"/>
                </a:solidFill>
              </a:rPr>
              <a:t>бывш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</a:rPr>
              <a:t>Лазаревская</a:t>
            </a:r>
            <a:r>
              <a:rPr lang="ru-RU" sz="2000" dirty="0" smtClean="0">
                <a:solidFill>
                  <a:srgbClr val="FF0000"/>
                </a:solidFill>
              </a:rPr>
              <a:t>) была переименована в улицу Ивана Сусанина в 1952 году, ещё при жизни И. В. Сталина. Это было связано с наличием в центре города проспекта Сталина (</a:t>
            </a:r>
            <a:r>
              <a:rPr lang="ru-RU" sz="2000" dirty="0" err="1" smtClean="0">
                <a:solidFill>
                  <a:srgbClr val="FF0000"/>
                </a:solidFill>
              </a:rPr>
              <a:t>бывш</a:t>
            </a:r>
            <a:r>
              <a:rPr lang="ru-RU" sz="2000" dirty="0" smtClean="0">
                <a:solidFill>
                  <a:srgbClr val="FF0000"/>
                </a:solidFill>
              </a:rPr>
              <a:t>. Павловская улица, ныне проспект Мира)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Интересные факты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Музей подвига Ивана Сусанина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491069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429000"/>
            <a:ext cx="3905247" cy="2928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Зонтиков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Н. А. Иван Сусанин // Иван Сусанин: легенды и действительность. — Кострома, 1997. — С. 27. — 352 с. — ISBN 5-89362-003-8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Зонтиков Н. А. Иван Сусанин: легенды и действительность // Вопросы истории. 1994, N 11;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Соловьёв С. История России с древнейших времен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Борисов Н. В. Они повторили подвиг Сусанина. М., 1969;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Зонтиков Н. А. «За службу к нам, и за кровь, и за терпение…» // альманах «Костромская земля». 1992, N 2 С. 39-54;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Толстов В. А. Н. И. Костомаров и В. А. Самарянов: два взгляда на историческую достоверность личности Ивана Сусанина // Смутное время и земские ополчения в начале XVII века. К 400-летию создания Первого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ополчнения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под предводительством П. П. Ляпунова. Сборник трудов Всероссийской научной конференции. Рязань, 11-12 апреля 2011 г. / Отв. ред. д.и.н., проф. В. Н. Козляков. Рязань, 2011. С. 249—257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Используемая литература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07196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формирование гражданских и патриотических чувств через знакомство с историей Смутного времени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ознакомить участников </a:t>
            </a:r>
            <a:r>
              <a:rPr lang="ru-RU" sz="2400" dirty="0" smtClean="0">
                <a:solidFill>
                  <a:srgbClr val="FF0000"/>
                </a:solidFill>
              </a:rPr>
              <a:t>викторины </a:t>
            </a:r>
            <a:r>
              <a:rPr lang="ru-RU" sz="2400" dirty="0" smtClean="0">
                <a:solidFill>
                  <a:srgbClr val="FF0000"/>
                </a:solidFill>
              </a:rPr>
              <a:t>с </a:t>
            </a:r>
            <a:r>
              <a:rPr lang="ru-RU" sz="2400" dirty="0" smtClean="0">
                <a:solidFill>
                  <a:srgbClr val="FF0000"/>
                </a:solidFill>
              </a:rPr>
              <a:t>историей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•расширить </a:t>
            </a:r>
            <a:r>
              <a:rPr lang="ru-RU" sz="2400" dirty="0" smtClean="0">
                <a:solidFill>
                  <a:srgbClr val="FF0000"/>
                </a:solidFill>
              </a:rPr>
              <a:t>общий кругозор, эрудицию участников 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smtClean="0">
                <a:solidFill>
                  <a:srgbClr val="FF0000"/>
                </a:solidFill>
              </a:rPr>
              <a:t>способствовать развитию умения выражать собственные мысли;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• </a:t>
            </a:r>
            <a:r>
              <a:rPr lang="ru-RU" sz="2400" dirty="0" smtClean="0">
                <a:solidFill>
                  <a:srgbClr val="FF0000"/>
                </a:solidFill>
              </a:rPr>
              <a:t>воспитывать </a:t>
            </a:r>
            <a:r>
              <a:rPr lang="ru-RU" sz="2400" dirty="0" smtClean="0">
                <a:solidFill>
                  <a:srgbClr val="FF0000"/>
                </a:solidFill>
              </a:rPr>
              <a:t>гражданские и патриотические чувства.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Цель викторины: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256"/>
            <a:ext cx="2933700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429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Вопрос №1 </a:t>
            </a:r>
            <a:r>
              <a:rPr lang="ru-RU" sz="4000" dirty="0" smtClean="0">
                <a:solidFill>
                  <a:srgbClr val="FF0000"/>
                </a:solidFill>
              </a:rPr>
              <a:t>Дата и место рождения И.О. Сусанина?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2891118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285860"/>
            <a:ext cx="394644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4293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Ответ: </a:t>
            </a:r>
            <a:r>
              <a:rPr lang="ru-RU" sz="3600" dirty="0" smtClean="0">
                <a:solidFill>
                  <a:srgbClr val="FF0000"/>
                </a:solidFill>
              </a:rPr>
              <a:t>дата рождения последняя треть</a:t>
            </a:r>
            <a:r>
              <a:rPr sz="3600" smtClean="0">
                <a:solidFill>
                  <a:srgbClr val="FF0000"/>
                </a:solidFill>
              </a:rPr>
              <a:t>XVI</a:t>
            </a:r>
            <a:r>
              <a:rPr lang="ru-RU" sz="3600" dirty="0" smtClean="0">
                <a:solidFill>
                  <a:srgbClr val="FF0000"/>
                </a:solidFill>
              </a:rPr>
              <a:t> века; д. Деревеньки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3" y="3214686"/>
            <a:ext cx="4258992" cy="3175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307183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Вопрос №2 </a:t>
            </a:r>
            <a:r>
              <a:rPr lang="ru-RU" sz="3600" dirty="0" smtClean="0">
                <a:solidFill>
                  <a:srgbClr val="FF0000"/>
                </a:solidFill>
              </a:rPr>
              <a:t>Подвиг Сусанина?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21471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429000"/>
            <a:ext cx="4000528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35771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Ответ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000" dirty="0" smtClean="0">
                <a:solidFill>
                  <a:srgbClr val="FF0000"/>
                </a:solidFill>
              </a:rPr>
              <a:t>Согласно легенде (не подтвержденной научными изысканиями), поздней зимой 1613 года уже наречённый Земским собором царь Михаил Романов и его мать, инокиня Марфа, жили в своей костромской вотчине, в селе </a:t>
            </a:r>
            <a:r>
              <a:rPr lang="ru-RU" sz="2000" dirty="0" err="1" smtClean="0">
                <a:solidFill>
                  <a:srgbClr val="FF0000"/>
                </a:solidFill>
              </a:rPr>
              <a:t>Домнино</a:t>
            </a:r>
            <a:r>
              <a:rPr lang="ru-RU" sz="2000" dirty="0" smtClean="0">
                <a:solidFill>
                  <a:srgbClr val="FF0000"/>
                </a:solidFill>
              </a:rPr>
              <a:t>. Зная об этом, польско-литовский отряд пытался отыскать дорогу к селу, чтобы захватить юного Романова. Недалеко от Домнина они встретили вотчинного старосту Ивана Сусанина и приказали показать дорогу. Сусанин согласился, но повел их в противоположную сторону, к селу </a:t>
            </a:r>
            <a:r>
              <a:rPr lang="ru-RU" sz="2000" dirty="0" err="1" smtClean="0">
                <a:solidFill>
                  <a:srgbClr val="FF0000"/>
                </a:solidFill>
              </a:rPr>
              <a:t>Исупову</a:t>
            </a:r>
            <a:r>
              <a:rPr lang="ru-RU" sz="2000" dirty="0" smtClean="0">
                <a:solidFill>
                  <a:srgbClr val="FF0000"/>
                </a:solidFill>
              </a:rPr>
              <a:t>, а в </a:t>
            </a:r>
            <a:r>
              <a:rPr lang="ru-RU" sz="2000" dirty="0" err="1" smtClean="0">
                <a:solidFill>
                  <a:srgbClr val="FF0000"/>
                </a:solidFill>
              </a:rPr>
              <a:t>Домнино</a:t>
            </a:r>
            <a:r>
              <a:rPr lang="ru-RU" sz="2000" dirty="0" smtClean="0">
                <a:solidFill>
                  <a:srgbClr val="FF0000"/>
                </a:solidFill>
              </a:rPr>
              <a:t> послал своего зятя Богдана </a:t>
            </a:r>
            <a:r>
              <a:rPr lang="ru-RU" sz="2000" dirty="0" err="1" smtClean="0">
                <a:solidFill>
                  <a:srgbClr val="FF0000"/>
                </a:solidFill>
              </a:rPr>
              <a:t>Сабинина</a:t>
            </a:r>
            <a:r>
              <a:rPr lang="ru-RU" sz="2000" dirty="0" smtClean="0">
                <a:solidFill>
                  <a:srgbClr val="FF0000"/>
                </a:solidFill>
              </a:rPr>
              <a:t> с известием о грозящей опасности. За отказ указать верный путь Сусанин был подвергнут жестоким пыткам, но не выдал места убежища царя и был изрублен поляками «в мелкие куски» на </a:t>
            </a:r>
            <a:r>
              <a:rPr lang="ru-RU" sz="2000" dirty="0" err="1" smtClean="0">
                <a:solidFill>
                  <a:srgbClr val="FF0000"/>
                </a:solidFill>
              </a:rPr>
              <a:t>Исуповском</a:t>
            </a:r>
            <a:r>
              <a:rPr lang="ru-RU" sz="2000" dirty="0" smtClean="0">
                <a:solidFill>
                  <a:srgbClr val="FF0000"/>
                </a:solidFill>
              </a:rPr>
              <a:t> (Чистом) болоте или в самом </a:t>
            </a:r>
            <a:r>
              <a:rPr lang="ru-RU" sz="2000" dirty="0" err="1" smtClean="0">
                <a:solidFill>
                  <a:srgbClr val="FF0000"/>
                </a:solidFill>
              </a:rPr>
              <a:t>Исупове</a:t>
            </a:r>
            <a:r>
              <a:rPr lang="ru-RU" sz="2000" dirty="0" smtClean="0">
                <a:solidFill>
                  <a:srgbClr val="FF0000"/>
                </a:solidFill>
              </a:rPr>
              <a:t>. Михаил Фёдорович и инокиня Марфа нашли спасение в Костромском </a:t>
            </a:r>
            <a:r>
              <a:rPr lang="ru-RU" sz="2000" dirty="0" err="1" smtClean="0">
                <a:solidFill>
                  <a:srgbClr val="FF0000"/>
                </a:solidFill>
              </a:rPr>
              <a:t>Ипатьевском</a:t>
            </a:r>
            <a:r>
              <a:rPr lang="ru-RU" sz="2000" dirty="0" smtClean="0">
                <a:solidFill>
                  <a:srgbClr val="FF0000"/>
                </a:solidFill>
              </a:rPr>
              <a:t> монастыре.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714884"/>
            <a:ext cx="1663585" cy="167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Вопрос №3 </a:t>
            </a:r>
            <a:r>
              <a:rPr lang="ru-RU" dirty="0" smtClean="0">
                <a:solidFill>
                  <a:srgbClr val="FF0000"/>
                </a:solidFill>
              </a:rPr>
              <a:t>Что явилось доказательством реальности подвига Ивана Сусанина?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6000791" cy="3357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653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Ответ: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Доказательством реальности подвига Ивана Сусанина считается царская грамота от 30 ноября 1619 года о даровании зятю Сусанина Богдану </a:t>
            </a:r>
            <a:r>
              <a:rPr lang="ru-RU" sz="2800" dirty="0" err="1" smtClean="0">
                <a:solidFill>
                  <a:srgbClr val="FF0000"/>
                </a:solidFill>
              </a:rPr>
              <a:t>Сабинину</a:t>
            </a:r>
            <a:r>
              <a:rPr lang="ru-RU" sz="2800" dirty="0" smtClean="0">
                <a:solidFill>
                  <a:srgbClr val="FF0000"/>
                </a:solidFill>
              </a:rPr>
              <a:t> половины деревни с «обелением» от всех податей и повинностей «за службу к нам и за кровь, и за терпение</a:t>
            </a:r>
            <a:r>
              <a:rPr lang="ru-RU" sz="2800" dirty="0" smtClean="0">
                <a:solidFill>
                  <a:srgbClr val="FF0000"/>
                </a:solidFill>
              </a:rPr>
              <a:t>…»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Documents and Settings\Administrator\My Documents\документ Юлианны\0006-006-Vtoroe-opolchenie-1612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3" y="2922973"/>
            <a:ext cx="4572032" cy="342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Вопрос №4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Дата и место смерти Сусанина?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3"/>
            <a:ext cx="6286543" cy="471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154</TotalTime>
  <Words>868</Words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02.04.2013 г. – 400 лет со дня подвига  Ивана Осиповича Сусанина</vt:lpstr>
      <vt:lpstr>Цель викторины:</vt:lpstr>
      <vt:lpstr>Вопрос №1 Дата и место рождения И.О. Сусанина?</vt:lpstr>
      <vt:lpstr>Ответ: дата рождения последняя третьXVI века; д. Деревеньки</vt:lpstr>
      <vt:lpstr>Вопрос №2 Подвиг Сусанина? </vt:lpstr>
      <vt:lpstr>Ответ: Согласно легенде (не подтвержденной научными изысканиями), поздней зимой 1613 года уже наречённый Земским собором царь Михаил Романов и его мать, инокиня Марфа, жили в своей костромской вотчине, в селе Домнино. Зная об этом, польско-литовский отряд пытался отыскать дорогу к селу, чтобы захватить юного Романова. Недалеко от Домнина они встретили вотчинного старосту Ивана Сусанина и приказали показать дорогу. Сусанин согласился, но повел их в противоположную сторону, к селу Исупову, а в Домнино послал своего зятя Богдана Сабинина с известием о грозящей опасности. За отказ указать верный путь Сусанин был подвергнут жестоким пыткам, но не выдал места убежища царя и был изрублен поляками «в мелкие куски» на Исуповском (Чистом) болоте или в самом Исупове. Михаил Фёдорович и инокиня Марфа нашли спасение в Костромском Ипатьевском монастыре.</vt:lpstr>
      <vt:lpstr>Вопрос №3 Что явилось доказательством реальности подвига Ивана Сусанина?</vt:lpstr>
      <vt:lpstr>Ответ: Доказательством реальности подвига Ивана Сусанина считается царская грамота от 30 ноября 1619 года о даровании зятю Сусанина Богдану Сабинину половины деревни с «обелением» от всех податей и повинностей «за службу к нам и за кровь, и за терпение…»</vt:lpstr>
      <vt:lpstr>Вопрос №4 Дата и место смерти Сусанина?</vt:lpstr>
      <vt:lpstr>Ответ: 1612 или 1613 Место смерти:  близ села Домнино (ныне Сусанинский район Костромской области)</vt:lpstr>
      <vt:lpstr>Вопрос №5. В каком году и кем был подписан указ о даровании Центральной площади Костромы имени Сусанинская?</vt:lpstr>
      <vt:lpstr>Ответ: В 1835 году указом Николая I центральная площадь Костромы была переименована из Екатеринославской в Сусанинскую.</vt:lpstr>
      <vt:lpstr>Вопрос№6 В каком году в Костроме был установлен памятник Сусанину, созданный скульптором Н.А. Лавинским?</vt:lpstr>
      <vt:lpstr>Ответ: В 1967 в Костроме возле Молочной горы, над съездом к Волге</vt:lpstr>
      <vt:lpstr>Итоги викторины:</vt:lpstr>
      <vt:lpstr>Образ Сусанина…</vt:lpstr>
      <vt:lpstr>Интересные факты</vt:lpstr>
      <vt:lpstr>Музей подвига Ивана Сусанина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02.04.2013 г. – 400 лет со дня подвига  Ивана Осиповича Сусанина</dc:title>
  <cp:lastModifiedBy>Admin</cp:lastModifiedBy>
  <cp:revision>17</cp:revision>
  <dcterms:modified xsi:type="dcterms:W3CDTF">2013-03-22T10:02:25Z</dcterms:modified>
</cp:coreProperties>
</file>